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33AE-A069-4B53-B438-BD637B1D3A05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8C24-EB89-4ED4-80B7-3AB0A6FDE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8C24-EB89-4ED4-80B7-3AB0A6FDE0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Leave up while</a:t>
            </a:r>
            <a:r>
              <a:rPr lang="en-US" baseline="0" dirty="0" smtClean="0"/>
              <a:t> students are voting. </a:t>
            </a:r>
            <a:r>
              <a:rPr lang="en-US" dirty="0" smtClean="0"/>
              <a:t>Sorry, </a:t>
            </a:r>
            <a:r>
              <a:rPr lang="en-US" dirty="0" err="1" smtClean="0"/>
              <a:t>fellas</a:t>
            </a:r>
            <a:r>
              <a:rPr lang="en-US" dirty="0" smtClean="0"/>
              <a:t>, but your votes do not count in this election. Get</a:t>
            </a:r>
            <a:r>
              <a:rPr lang="en-US" baseline="0" dirty="0" smtClean="0"/>
              <a:t> classroom back to order, Raise your hand: How did you feel when your votes did not count? How can you full participate in a classroom if you do not have a say by casting a vote? How does this impact your ability to full participate as a citizen of the USA if your vote does not count?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8C24-EB89-4ED4-80B7-3AB0A6FDE0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AE94DF-2AA3-4248-8FBB-DB0D820DC496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9D8DC4-1F93-480B-8AE0-7796A2154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show/wrdl/3351566/TexasWomanSuffrageAssociationPeti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8305800" cy="1470025"/>
          </a:xfrm>
        </p:spPr>
        <p:txBody>
          <a:bodyPr/>
          <a:lstStyle/>
          <a:p>
            <a:pPr algn="l"/>
            <a:r>
              <a:rPr lang="en-US" dirty="0" smtClean="0"/>
              <a:t>Today’s Agenda:				</a:t>
            </a:r>
            <a:r>
              <a:rPr lang="en-US" sz="1400" dirty="0" smtClean="0"/>
              <a:t>Day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924800" cy="47244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Election for Principal</a:t>
            </a:r>
          </a:p>
          <a:p>
            <a:pPr marL="971550" lvl="1" indent="-514350" algn="l">
              <a:buFont typeface="Arial" pitchFamily="34" charset="0"/>
              <a:buChar char="•"/>
            </a:pPr>
            <a:r>
              <a:rPr lang="en-US" dirty="0" smtClean="0"/>
              <a:t>Each of you will come up </a:t>
            </a:r>
            <a:r>
              <a:rPr lang="en-US" u="sng" dirty="0" smtClean="0"/>
              <a:t>one</a:t>
            </a:r>
            <a:r>
              <a:rPr lang="en-US" dirty="0" smtClean="0"/>
              <a:t> at a time to cast vote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Voting at the local, state, and national level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Woman Suffrage</a:t>
            </a:r>
            <a:endParaRPr lang="en-US" dirty="0"/>
          </a:p>
          <a:p>
            <a:pPr marL="971550" lvl="1" indent="-514350" algn="l">
              <a:buFont typeface="Arial" pitchFamily="34" charset="0"/>
              <a:buChar char="•"/>
            </a:pPr>
            <a:r>
              <a:rPr lang="en-US" dirty="0" smtClean="0"/>
              <a:t>What’s this?</a:t>
            </a:r>
          </a:p>
          <a:p>
            <a:pPr marL="971550" lvl="1" indent="-514350" algn="l">
              <a:buFont typeface="Arial" pitchFamily="34" charset="0"/>
              <a:buChar char="•"/>
            </a:pPr>
            <a:r>
              <a:rPr lang="en-US" dirty="0" smtClean="0"/>
              <a:t>What does this have to do with voting?</a:t>
            </a:r>
          </a:p>
          <a:p>
            <a:pPr marL="541782" indent="-514350">
              <a:buFont typeface="+mj-lt"/>
              <a:buAutoNum type="arabicPeriod"/>
            </a:pPr>
            <a:r>
              <a:rPr lang="en-US" dirty="0" err="1" smtClean="0"/>
              <a:t>Wordle</a:t>
            </a:r>
            <a:r>
              <a:rPr lang="en-US" dirty="0" smtClean="0"/>
              <a:t> of what to expect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phany\AppData\Local\Microsoft\Windows\Temporary Internet Files\Content.IE5\MG2ZSRYX\MC900301386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00200" y="1116907"/>
            <a:ext cx="7162800" cy="5741093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Election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498080" cy="4800600"/>
          </a:xfrm>
        </p:spPr>
        <p:txBody>
          <a:bodyPr/>
          <a:lstStyle/>
          <a:p>
            <a:r>
              <a:rPr lang="en-US" b="1" dirty="0" smtClean="0"/>
              <a:t>When called 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Come to the front desk</a:t>
            </a:r>
          </a:p>
          <a:p>
            <a:pPr lvl="1"/>
            <a:r>
              <a:rPr lang="en-US" dirty="0" smtClean="0"/>
              <a:t> Bubble in a </a:t>
            </a:r>
            <a:r>
              <a:rPr lang="en-US" u="sng" dirty="0" smtClean="0"/>
              <a:t>single</a:t>
            </a:r>
            <a:r>
              <a:rPr lang="en-US" dirty="0" smtClean="0"/>
              <a:t> vote for your candidate</a:t>
            </a:r>
          </a:p>
          <a:p>
            <a:pPr lvl="1"/>
            <a:r>
              <a:rPr lang="en-US" dirty="0" smtClean="0"/>
              <a:t> Fold vote in half twice</a:t>
            </a:r>
          </a:p>
          <a:p>
            <a:pPr lvl="1"/>
            <a:r>
              <a:rPr lang="en-US" dirty="0" smtClean="0"/>
              <a:t> Place in designated box</a:t>
            </a:r>
          </a:p>
          <a:p>
            <a:pPr lvl="1"/>
            <a:r>
              <a:rPr lang="en-US" dirty="0" smtClean="0"/>
              <a:t> Return to seat</a:t>
            </a:r>
          </a:p>
          <a:p>
            <a:r>
              <a:rPr lang="en-US" b="1" dirty="0" smtClean="0"/>
              <a:t>While waiting to vote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Complete vocabulary handout for this Unit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Stephany\AppData\Local\Microsoft\Windows\Temporary Internet Files\Content.IE5\B00UBQJ6\MP9004466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2626847" cy="1752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3500" dirty="0" smtClean="0"/>
              <a:t>Voting: Every US Citizen’s Right (Today)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5410200"/>
          </a:xfrm>
        </p:spPr>
        <p:txBody>
          <a:bodyPr/>
          <a:lstStyle/>
          <a:p>
            <a:pPr algn="ctr"/>
            <a:r>
              <a:rPr lang="en-US" dirty="0" smtClean="0"/>
              <a:t>Local Level</a:t>
            </a:r>
          </a:p>
          <a:p>
            <a:pPr algn="ctr"/>
            <a:r>
              <a:rPr lang="en-US" dirty="0" smtClean="0"/>
              <a:t>State Level</a:t>
            </a:r>
          </a:p>
          <a:p>
            <a:pPr algn="ctr"/>
            <a:r>
              <a:rPr lang="en-US" dirty="0" smtClean="0"/>
              <a:t>National Level</a:t>
            </a:r>
          </a:p>
          <a:p>
            <a:endParaRPr lang="en-US" dirty="0" smtClean="0"/>
          </a:p>
          <a:p>
            <a:r>
              <a:rPr lang="en-US" dirty="0" smtClean="0"/>
              <a:t>In a democratic society, voting allows for citizens to voice on important policies and candidates to carry out the will of the people.</a:t>
            </a:r>
          </a:p>
          <a:p>
            <a:r>
              <a:rPr lang="en-US" dirty="0" smtClean="0"/>
              <a:t>This was not always the case…</a:t>
            </a:r>
          </a:p>
        </p:txBody>
      </p:sp>
      <p:pic>
        <p:nvPicPr>
          <p:cNvPr id="2050" name="Picture 2" descr="C:\Users\Stephany\AppData\Local\Microsoft\Windows\Temporary Internet Files\Content.IE5\Q7YU4ZKH\MC9000135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1403872" cy="1127455"/>
          </a:xfrm>
          <a:prstGeom prst="rect">
            <a:avLst/>
          </a:prstGeom>
          <a:noFill/>
        </p:spPr>
      </p:pic>
      <p:pic>
        <p:nvPicPr>
          <p:cNvPr id="8" name="Picture 7" descr="Orange_County_Fl_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295400"/>
            <a:ext cx="1680442" cy="1710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Voting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Less than 100 years ago, women were not allowed to vote at the national level.</a:t>
            </a:r>
          </a:p>
          <a:p>
            <a:endParaRPr lang="en-US" dirty="0" smtClean="0"/>
          </a:p>
          <a:p>
            <a:r>
              <a:rPr lang="en-US" dirty="0" smtClean="0"/>
              <a:t>Over 18 million women were cast aside as lesser citizens than the men.</a:t>
            </a:r>
          </a:p>
          <a:p>
            <a:endParaRPr lang="en-US" dirty="0" smtClean="0"/>
          </a:p>
          <a:p>
            <a:r>
              <a:rPr lang="en-US" dirty="0" smtClean="0"/>
              <a:t>To battle this injustice, </a:t>
            </a:r>
          </a:p>
          <a:p>
            <a:pPr>
              <a:buNone/>
            </a:pPr>
            <a:r>
              <a:rPr lang="en-US" dirty="0" smtClean="0"/>
              <a:t>	the Woman Suffrage Movement came to be during difficult times.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exasWomanSuffrageAssociationPeti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05" y="685800"/>
            <a:ext cx="9056895" cy="5396538"/>
          </a:xfrm>
        </p:spPr>
      </p:pic>
      <p:sp>
        <p:nvSpPr>
          <p:cNvPr id="5" name="TextBox 4"/>
          <p:cNvSpPr txBox="1"/>
          <p:nvPr/>
        </p:nvSpPr>
        <p:spPr>
          <a:xfrm>
            <a:off x="990600" y="6248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http://www.wordle.net/show/wrdl/3351566/TexasWomanSuffrageAssociationPetition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Agenda:				</a:t>
            </a:r>
            <a:r>
              <a:rPr lang="en-US" sz="1400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Wordle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Literary Digest Article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Map of Woman Suffrage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Woman Suffrage Class Debate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1908</a:t>
            </a:r>
            <a:endParaRPr lang="en-US" dirty="0"/>
          </a:p>
        </p:txBody>
      </p:sp>
      <p:pic>
        <p:nvPicPr>
          <p:cNvPr id="4" name="Content Placeholder 3" descr="CoverofTheLiteraryDig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55763"/>
            <a:ext cx="4800600" cy="66022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ffrageTLDArticle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352" t="71989" r="6749" b="386"/>
          <a:stretch>
            <a:fillRect/>
          </a:stretch>
        </p:blipFill>
        <p:spPr>
          <a:xfrm>
            <a:off x="1447800" y="838200"/>
            <a:ext cx="5562600" cy="4706815"/>
          </a:xfrm>
        </p:spPr>
      </p:pic>
      <p:pic>
        <p:nvPicPr>
          <p:cNvPr id="5" name="Picture 4" descr="SuffrageTLDArticle(2).jpg"/>
          <p:cNvPicPr>
            <a:picLocks noChangeAspect="1"/>
          </p:cNvPicPr>
          <p:nvPr/>
        </p:nvPicPr>
        <p:blipFill>
          <a:blip r:embed="rId3" cstate="print"/>
          <a:srcRect l="9008" t="9006" r="47643" b="76258"/>
          <a:stretch>
            <a:fillRect/>
          </a:stretch>
        </p:blipFill>
        <p:spPr>
          <a:xfrm>
            <a:off x="1447800" y="4114800"/>
            <a:ext cx="5867400" cy="2743200"/>
          </a:xfrm>
          <a:prstGeom prst="rect">
            <a:avLst/>
          </a:prstGeom>
        </p:spPr>
      </p:pic>
      <p:pic>
        <p:nvPicPr>
          <p:cNvPr id="6" name="Picture 5" descr="SuffrageTLDArticle(1).jpg"/>
          <p:cNvPicPr>
            <a:picLocks noChangeAspect="1"/>
          </p:cNvPicPr>
          <p:nvPr/>
        </p:nvPicPr>
        <p:blipFill>
          <a:blip r:embed="rId2" cstate="print"/>
          <a:srcRect l="69568" t="14809" r="10651" b="54212"/>
          <a:stretch>
            <a:fillRect/>
          </a:stretch>
        </p:blipFill>
        <p:spPr>
          <a:xfrm>
            <a:off x="7086600" y="152400"/>
            <a:ext cx="1839686" cy="3962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342</TotalTime>
  <Words>290</Words>
  <Application>Microsoft Office PowerPoint</Application>
  <PresentationFormat>On-screen Show (4:3)</PresentationFormat>
  <Paragraphs>42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Today’s Agenda:    Day 1</vt:lpstr>
      <vt:lpstr>Principal Election Directions</vt:lpstr>
      <vt:lpstr>Voting: Every US Citizen’s Right (Today)</vt:lpstr>
      <vt:lpstr>No Voting for Women</vt:lpstr>
      <vt:lpstr>Slide 5</vt:lpstr>
      <vt:lpstr>Today’s Agenda:    Day 2</vt:lpstr>
      <vt:lpstr>1908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Agenda</dc:title>
  <dc:creator>Stephany</dc:creator>
  <cp:lastModifiedBy>Stephany</cp:lastModifiedBy>
  <cp:revision>24</cp:revision>
  <dcterms:created xsi:type="dcterms:W3CDTF">2011-04-02T15:27:42Z</dcterms:created>
  <dcterms:modified xsi:type="dcterms:W3CDTF">2011-04-07T00:48:30Z</dcterms:modified>
</cp:coreProperties>
</file>